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标题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作者和日期"/>
          <p:cNvSpPr txBox="1"/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b="1" sz="3060">
                <a:solidFill>
                  <a:srgbClr val="FFFFFF"/>
                </a:solidFill>
              </a:defRPr>
            </a:lvl1pPr>
          </a:lstStyle>
          <a:p>
            <a:pPr/>
            <a:r>
              <a:t>作者和日期</a:t>
            </a:r>
          </a:p>
        </p:txBody>
      </p:sp>
      <p:sp>
        <p:nvSpPr>
          <p:cNvPr id="12" name="演示文稿标题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演示文稿标题</a:t>
            </a:r>
          </a:p>
        </p:txBody>
      </p:sp>
      <p:sp>
        <p:nvSpPr>
          <p:cNvPr id="13" name="正文级别 1…"/>
          <p:cNvSpPr txBox="1"/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5pPr>
          </a:lstStyle>
          <a:p>
            <a:pPr/>
            <a:r>
              <a:t>演示文稿副标题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说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正文级别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说明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显著事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正文级别 1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事实信息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事实信息</a:t>
            </a:r>
          </a:p>
        </p:txBody>
      </p:sp>
      <p:sp>
        <p:nvSpPr>
          <p:cNvPr id="10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属性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b="1" sz="3060"/>
            </a:lvl1pPr>
          </a:lstStyle>
          <a:p>
            <a:pPr/>
            <a:r>
              <a:t>属性</a:t>
            </a:r>
          </a:p>
        </p:txBody>
      </p:sp>
      <p:sp>
        <p:nvSpPr>
          <p:cNvPr id="116" name="正文级别 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“著名引文”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617931575_1991x1322.jpg"/>
          <p:cNvSpPr/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740627569_2880x1920.jpg"/>
          <p:cNvSpPr/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996267730_2880x1920.jpg"/>
          <p:cNvSpPr/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996267730_2880x1920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627569_2880x1920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演示文稿标题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演示文稿标题</a:t>
            </a:r>
          </a:p>
        </p:txBody>
      </p:sp>
      <p:sp>
        <p:nvSpPr>
          <p:cNvPr id="23" name="作者和日期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b="1" sz="3060"/>
            </a:lvl1pPr>
          </a:lstStyle>
          <a:p>
            <a:pPr/>
            <a:r>
              <a:t>作者和日期</a:t>
            </a:r>
          </a:p>
        </p:txBody>
      </p:sp>
      <p:sp>
        <p:nvSpPr>
          <p:cNvPr id="24" name="正文级别 1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5pPr>
          </a:lstStyle>
          <a:p>
            <a:pPr/>
            <a:r>
              <a:t>演示文稿副标题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与照片（备选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36959463_1989x1321.jpg"/>
          <p:cNvSpPr/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幻灯片标题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幻灯片标题</a:t>
            </a:r>
          </a:p>
        </p:txBody>
      </p:sp>
      <p:sp>
        <p:nvSpPr>
          <p:cNvPr id="34" name="正文级别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幻灯片副标题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幻灯片编号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幻灯片标题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幻灯片标题</a:t>
            </a:r>
          </a:p>
        </p:txBody>
      </p:sp>
      <p:sp>
        <p:nvSpPr>
          <p:cNvPr id="43" name="幻灯片副标题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幻灯片副标题</a:t>
            </a:r>
          </a:p>
        </p:txBody>
      </p:sp>
      <p:sp>
        <p:nvSpPr>
          <p:cNvPr id="44" name="正文级别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幻灯片项目符号文本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正文级别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幻灯片项目符号文本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幻灯片副标题"/>
          <p:cNvSpPr txBox="1"/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幻灯片副标题</a:t>
            </a:r>
          </a:p>
        </p:txBody>
      </p:sp>
      <p:sp>
        <p:nvSpPr>
          <p:cNvPr id="61" name="正文级别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幻灯片项目符号文本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17931575_1991x1322.jpg"/>
          <p:cNvSpPr/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幻灯片标题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幻灯片标题</a:t>
            </a:r>
          </a:p>
        </p:txBody>
      </p:sp>
      <p:sp>
        <p:nvSpPr>
          <p:cNvPr id="6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节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章节标题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章节标题</a:t>
            </a:r>
          </a:p>
        </p:txBody>
      </p:sp>
      <p:sp>
        <p:nvSpPr>
          <p:cNvPr id="72" name="幻灯片编号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幻灯片标题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幻灯片标题</a:t>
            </a:r>
          </a:p>
        </p:txBody>
      </p:sp>
      <p:sp>
        <p:nvSpPr>
          <p:cNvPr id="80" name="幻灯片副标题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幻灯片副标题</a:t>
            </a:r>
          </a:p>
        </p:txBody>
      </p:sp>
      <p:sp>
        <p:nvSpPr>
          <p:cNvPr id="8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议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议程标题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议程标题</a:t>
            </a:r>
          </a:p>
        </p:txBody>
      </p:sp>
      <p:sp>
        <p:nvSpPr>
          <p:cNvPr id="89" name="议程副标题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议程副标题</a:t>
            </a:r>
          </a:p>
        </p:txBody>
      </p:sp>
      <p:sp>
        <p:nvSpPr>
          <p:cNvPr id="90" name="正文级别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议程主题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幻灯片标题</a:t>
            </a:r>
          </a:p>
        </p:txBody>
      </p:sp>
      <p:sp>
        <p:nvSpPr>
          <p:cNvPr id="3" name="正文级别 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幻灯片项目符号文本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幻灯片编号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gif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tif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tif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tif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tif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tif"/><Relationship Id="rId3" Type="http://schemas.openxmlformats.org/officeDocument/2006/relationships/image" Target="../media/image14.tif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tif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爬楼梯"/>
          <p:cNvSpPr txBox="1"/>
          <p:nvPr>
            <p:ph type="ctrTitle"/>
          </p:nvPr>
        </p:nvSpPr>
        <p:spPr>
          <a:xfrm>
            <a:off x="1206496" y="-681874"/>
            <a:ext cx="21971004" cy="4648201"/>
          </a:xfrm>
          <a:prstGeom prst="rect">
            <a:avLst/>
          </a:prstGeom>
        </p:spPr>
        <p:txBody>
          <a:bodyPr/>
          <a:lstStyle/>
          <a:p>
            <a:pPr/>
            <a:r>
              <a:t>爬楼梯</a:t>
            </a:r>
          </a:p>
        </p:txBody>
      </p:sp>
      <p:sp>
        <p:nvSpPr>
          <p:cNvPr id="152" name="有个小孩正在上楼梯，楼梯有n阶台阶，小孩一次可以上1阶或者2阶。 实现一种方法，计算小孩有多少种上楼梯的方式。 只考虑 100 层以下。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751205">
              <a:defRPr sz="5005"/>
            </a:pPr>
            <a:r>
              <a:t>有个小孩正在上楼梯，楼梯有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n</a:t>
            </a:r>
            <a:r>
              <a:t>阶台阶，小孩一次可以上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1阶或者2阶</a:t>
            </a:r>
            <a:r>
              <a:t>。 实现一种方法，计算小孩有多少种上楼梯的方式。 只考虑 100 层以下。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判断子序列"/>
          <p:cNvSpPr txBox="1"/>
          <p:nvPr>
            <p:ph type="ctrTitle"/>
          </p:nvPr>
        </p:nvSpPr>
        <p:spPr>
          <a:xfrm>
            <a:off x="1206496" y="-795156"/>
            <a:ext cx="21971004" cy="4648201"/>
          </a:xfrm>
          <a:prstGeom prst="rect">
            <a:avLst/>
          </a:prstGeom>
        </p:spPr>
        <p:txBody>
          <a:bodyPr/>
          <a:lstStyle/>
          <a:p>
            <a:pPr/>
            <a:r>
              <a:t>判断子序列</a:t>
            </a:r>
          </a:p>
        </p:txBody>
      </p:sp>
      <p:sp>
        <p:nvSpPr>
          <p:cNvPr id="181" name="给定字符串 s 和 t ，判断 s 是否为 t 的子序列。…"/>
          <p:cNvSpPr txBox="1"/>
          <p:nvPr>
            <p:ph type="subTitle" idx="1"/>
          </p:nvPr>
        </p:nvSpPr>
        <p:spPr>
          <a:xfrm>
            <a:off x="1365147" y="5357264"/>
            <a:ext cx="21971004" cy="7538965"/>
          </a:xfrm>
          <a:prstGeom prst="rect">
            <a:avLst/>
          </a:prstGeom>
        </p:spPr>
        <p:txBody>
          <a:bodyPr/>
          <a:lstStyle/>
          <a:p>
            <a:pPr/>
            <a:r>
              <a:t>给定字符串 s 和 t ，判断 s 是否为 t 的子序列。       </a:t>
            </a:r>
          </a:p>
          <a:p>
            <a:pPr/>
            <a:r>
              <a:t>示例 1:</a:t>
            </a:r>
          </a:p>
          <a:p>
            <a:pPr>
              <a:defRPr>
                <a:solidFill>
                  <a:schemeClr val="accent4">
                    <a:hueOff val="-1247790"/>
                    <a:lumOff val="-12326"/>
                  </a:schemeClr>
                </a:solidFill>
              </a:defRPr>
            </a:pPr>
            <a:r>
              <a:t>       s = "abc", t = “ahbgdc"  返回 true.</a:t>
            </a:r>
          </a:p>
          <a:p>
            <a:pPr/>
            <a:r>
              <a:t>       </a:t>
            </a:r>
          </a:p>
          <a:p>
            <a:pPr/>
            <a:r>
              <a:t>             </a:t>
            </a:r>
          </a:p>
          <a:p>
            <a:pPr/>
            <a:r>
              <a:t>       示例 2:</a:t>
            </a:r>
          </a:p>
          <a:p>
            <a:pPr>
              <a:defRPr>
                <a:solidFill>
                  <a:schemeClr val="accent4">
                    <a:hueOff val="-1247790"/>
                    <a:lumOff val="-12326"/>
                  </a:schemeClr>
                </a:solidFill>
              </a:defRPr>
            </a:pPr>
            <a:r>
              <a:t>       s = "axc", t = “ahbgdc"  返回 false.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双指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pc="-149" sz="7480"/>
            </a:lvl1pPr>
          </a:lstStyle>
          <a:p>
            <a:pPr/>
            <a:r>
              <a:t>双指针</a:t>
            </a:r>
          </a:p>
        </p:txBody>
      </p:sp>
      <p:pic>
        <p:nvPicPr>
          <p:cNvPr id="184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5300" y="2064126"/>
            <a:ext cx="13233400" cy="10210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双指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pc="-149" sz="7480"/>
            </a:lvl1pPr>
          </a:lstStyle>
          <a:p>
            <a:pPr/>
            <a:r>
              <a:t>双指针</a:t>
            </a:r>
          </a:p>
        </p:txBody>
      </p:sp>
      <p:sp>
        <p:nvSpPr>
          <p:cNvPr id="187" name="a"/>
          <p:cNvSpPr/>
          <p:nvPr/>
        </p:nvSpPr>
        <p:spPr>
          <a:xfrm>
            <a:off x="5156553" y="4495446"/>
            <a:ext cx="1270001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88" name="b"/>
          <p:cNvSpPr/>
          <p:nvPr/>
        </p:nvSpPr>
        <p:spPr>
          <a:xfrm>
            <a:off x="6610261" y="4495446"/>
            <a:ext cx="1270001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189" name="c"/>
          <p:cNvSpPr/>
          <p:nvPr/>
        </p:nvSpPr>
        <p:spPr>
          <a:xfrm>
            <a:off x="8070319" y="4495446"/>
            <a:ext cx="1270001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190" name="a"/>
          <p:cNvSpPr/>
          <p:nvPr/>
        </p:nvSpPr>
        <p:spPr>
          <a:xfrm>
            <a:off x="5153378" y="7875229"/>
            <a:ext cx="1270001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91" name="h"/>
          <p:cNvSpPr/>
          <p:nvPr/>
        </p:nvSpPr>
        <p:spPr>
          <a:xfrm>
            <a:off x="6607086" y="7875229"/>
            <a:ext cx="1270001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192" name="b"/>
          <p:cNvSpPr/>
          <p:nvPr/>
        </p:nvSpPr>
        <p:spPr>
          <a:xfrm>
            <a:off x="8067144" y="7875229"/>
            <a:ext cx="1270001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193" name="g"/>
          <p:cNvSpPr/>
          <p:nvPr/>
        </p:nvSpPr>
        <p:spPr>
          <a:xfrm>
            <a:off x="9530377" y="7875229"/>
            <a:ext cx="1270001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g</a:t>
            </a:r>
          </a:p>
        </p:txBody>
      </p:sp>
      <p:sp>
        <p:nvSpPr>
          <p:cNvPr id="194" name="d"/>
          <p:cNvSpPr/>
          <p:nvPr/>
        </p:nvSpPr>
        <p:spPr>
          <a:xfrm>
            <a:off x="10984085" y="7875229"/>
            <a:ext cx="1270001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d</a:t>
            </a:r>
          </a:p>
        </p:txBody>
      </p:sp>
      <p:sp>
        <p:nvSpPr>
          <p:cNvPr id="195" name="c"/>
          <p:cNvSpPr/>
          <p:nvPr/>
        </p:nvSpPr>
        <p:spPr>
          <a:xfrm>
            <a:off x="12444143" y="7875229"/>
            <a:ext cx="1270001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196" name="线条"/>
          <p:cNvSpPr/>
          <p:nvPr/>
        </p:nvSpPr>
        <p:spPr>
          <a:xfrm>
            <a:off x="5791553" y="2856559"/>
            <a:ext cx="1" cy="116799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97" name="线条"/>
          <p:cNvSpPr/>
          <p:nvPr/>
        </p:nvSpPr>
        <p:spPr>
          <a:xfrm>
            <a:off x="5791553" y="6274005"/>
            <a:ext cx="1" cy="116799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clickEffect" presetSubtype="0" presetID="35" grpId="1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mph" nodeType="afterEffect" presetSubtype="0" presetID="35" grpId="2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57944 0.000000" origin="layout" pathEditMode="relative">
                                      <p:cBhvr>
                                        <p:cTn id="12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path" nodeType="after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59709 0.001057" origin="layout" pathEditMode="relative">
                                      <p:cBhvr>
                                        <p:cTn id="15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path" nodeType="clickEffect" presetSubtype="0" presetID="-1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57944 0.000000 L 0.119101 0.001581" origin="layout" pathEditMode="relative">
                                      <p:cBhvr>
                                        <p:cTn id="19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mph" nodeType="afterEffect" presetSubtype="0" presetID="35" grpId="6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mph" nodeType="afterEffect" presetSubtype="0" presetID="35" grpId="7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path" nodeType="afterEffect" presetSubtype="0" presetID="-1" grpId="8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59709 0.001057 L 0.119240 0.003037" origin="layout" pathEditMode="relative">
                                      <p:cBhvr>
                                        <p:cTn id="2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path" nodeType="clickEffect" presetSubtype="0" presetID="-1" grpId="9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119101 0.001581 L 0.179863 0.003275" origin="layout" pathEditMode="relative">
                                      <p:cBhvr>
                                        <p:cTn id="32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path" nodeType="clickEffect" presetSubtype="0" presetID="-1" grpId="10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179863 0.003275 L 0.237916 0.006420" origin="layout" pathEditMode="relative">
                                      <p:cBhvr>
                                        <p:cTn id="36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path" nodeType="clickEffect" presetSubtype="0" presetID="-1" grpId="1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237916 0.006420 L 0.300198 0.008646" origin="layout" pathEditMode="relative">
                                      <p:cBhvr>
                                        <p:cTn id="4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mph" nodeType="afterEffect" presetSubtype="0" presetID="35" grpId="12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mph" nodeType="afterEffect" presetSubtype="0" presetID="35" grpId="13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path" nodeType="afterEffect" presetSubtype="0" presetID="-1" grpId="1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119240 0.003037 L 0.185954 0.003319" origin="layout" pathEditMode="relative">
                                      <p:cBhvr>
                                        <p:cTn id="49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" grpId="1"/>
      <p:bldP build="whole" bldLvl="1" animBg="1" rev="0" advAuto="0" spid="189" grpId="12"/>
      <p:bldP build="whole" bldLvl="1" animBg="1" rev="0" advAuto="0" spid="188" grpId="6"/>
      <p:bldP build="whole" bldLvl="1" animBg="1" rev="0" advAuto="0" spid="190" grpId="2"/>
      <p:bldP build="whole" bldLvl="1" animBg="1" rev="0" advAuto="0" spid="192" grpId="7"/>
      <p:bldP build="whole" bldLvl="1" animBg="1" rev="0" advAuto="0" spid="195" grpId="1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我能跳到嘛"/>
          <p:cNvSpPr txBox="1"/>
          <p:nvPr>
            <p:ph type="ctrTitle"/>
          </p:nvPr>
        </p:nvSpPr>
        <p:spPr>
          <a:xfrm>
            <a:off x="1206498" y="-1426606"/>
            <a:ext cx="21971004" cy="4648201"/>
          </a:xfrm>
          <a:prstGeom prst="rect">
            <a:avLst/>
          </a:prstGeom>
        </p:spPr>
        <p:txBody>
          <a:bodyPr/>
          <a:lstStyle/>
          <a:p>
            <a:pPr/>
            <a:r>
              <a:t>我能跳到嘛</a:t>
            </a:r>
          </a:p>
        </p:txBody>
      </p:sp>
      <p:sp>
        <p:nvSpPr>
          <p:cNvPr id="200" name="这里有一个非负整数数组 arr，你最开始位于该数组的起始下标 start 处。当你位于下标 i 处时，你可以跳到 i + arr[i] 或者 i - arr[i]。…"/>
          <p:cNvSpPr txBox="1"/>
          <p:nvPr>
            <p:ph type="subTitle" sz="half" idx="1"/>
          </p:nvPr>
        </p:nvSpPr>
        <p:spPr>
          <a:xfrm>
            <a:off x="1206500" y="3208894"/>
            <a:ext cx="21971000" cy="5685738"/>
          </a:xfrm>
          <a:prstGeom prst="rect">
            <a:avLst/>
          </a:prstGeom>
        </p:spPr>
        <p:txBody>
          <a:bodyPr/>
          <a:lstStyle/>
          <a:p>
            <a:pPr/>
            <a:r>
              <a:t>    这里有一个非负整数数组 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arr</a:t>
            </a:r>
            <a:r>
              <a:t>，你最开始位于该数组的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起始下标 start 处</a:t>
            </a:r>
            <a:r>
              <a:t>。当你位于下标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 i </a:t>
            </a:r>
            <a:r>
              <a:t>处时，你可以跳到 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 + arr[i]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 </a:t>
            </a:r>
            <a:r>
              <a:t>或者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 - arr[i]</a:t>
            </a:r>
            <a:r>
              <a:t>。</a:t>
            </a:r>
          </a:p>
          <a:p>
            <a:pPr/>
            <a:r>
              <a:t>        请你判断自己是否能够跳到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对应元素值为 0 的 任一 下标处</a:t>
            </a:r>
            <a:r>
              <a:t>。</a:t>
            </a:r>
          </a:p>
          <a:p>
            <a:pPr/>
            <a:r>
              <a:t>        注意，不管是什么情况下，你都无法跳到数组之外。</a:t>
            </a:r>
          </a:p>
        </p:txBody>
      </p:sp>
      <p:sp>
        <p:nvSpPr>
          <p:cNvPr id="201" name="输入：arr = [4,2,3,0,3,1,2], start = 5…"/>
          <p:cNvSpPr txBox="1"/>
          <p:nvPr/>
        </p:nvSpPr>
        <p:spPr>
          <a:xfrm>
            <a:off x="608064" y="7524700"/>
            <a:ext cx="21971001" cy="5685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767715">
              <a:defRPr b="1" sz="5115">
                <a:solidFill>
                  <a:schemeClr val="accent1"/>
                </a:solidFill>
              </a:defRPr>
            </a:pPr>
            <a:r>
              <a:t>     输入：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arr = [4,2,3,0,3,1,2], start = 5</a:t>
            </a:r>
            <a:endParaRPr>
              <a:solidFill>
                <a:schemeClr val="accent4">
                  <a:hueOff val="-1247790"/>
                  <a:lumOff val="-12326"/>
                </a:schemeClr>
              </a:solidFill>
            </a:endParaRPr>
          </a:p>
          <a:p>
            <a:pPr algn="l" defTabSz="767715">
              <a:defRPr b="1" sz="5115">
                <a:solidFill>
                  <a:schemeClr val="accent1"/>
                </a:solidFill>
              </a:defRPr>
            </a:pPr>
            <a:r>
              <a:t>        输出：true</a:t>
            </a:r>
          </a:p>
          <a:p>
            <a:pPr algn="l" defTabSz="767715">
              <a:defRPr b="1" sz="5115">
                <a:solidFill>
                  <a:schemeClr val="accent1"/>
                </a:solidFill>
              </a:defRPr>
            </a:pPr>
            <a:r>
              <a:t>        解释：</a:t>
            </a:r>
          </a:p>
          <a:p>
            <a:pPr algn="l" defTabSz="767715">
              <a:defRPr b="1" sz="5115">
                <a:solidFill>
                  <a:schemeClr val="accent1"/>
                </a:solidFill>
              </a:defRPr>
            </a:pPr>
            <a:r>
              <a:t>        到达值为 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0</a:t>
            </a:r>
            <a:r>
              <a:t> 的下标 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3</a:t>
            </a:r>
            <a:r>
              <a:t> 有以下可能方案： </a:t>
            </a:r>
          </a:p>
          <a:p>
            <a:pPr algn="l" defTabSz="767715">
              <a:defRPr b="1" sz="5115">
                <a:solidFill>
                  <a:schemeClr val="accent1"/>
                </a:solidFill>
              </a:defRPr>
            </a:pPr>
            <a:r>
              <a:t>        下标 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5</a:t>
            </a:r>
            <a:r>
              <a:t> -&gt; 下标 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4</a:t>
            </a:r>
            <a:r>
              <a:t> -&gt; 下标 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1</a:t>
            </a:r>
            <a:r>
              <a:t> -&gt; 下标 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3</a:t>
            </a:r>
            <a:r>
              <a:t> </a:t>
            </a:r>
          </a:p>
          <a:p>
            <a:pPr algn="l" defTabSz="767715">
              <a:defRPr b="1" sz="5115">
                <a:solidFill>
                  <a:schemeClr val="accent1"/>
                </a:solidFill>
              </a:defRPr>
            </a:pPr>
            <a:r>
              <a:t>        下标 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5</a:t>
            </a:r>
            <a:r>
              <a:t> -&gt; 下标 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6</a:t>
            </a:r>
            <a:r>
              <a:t> -&gt; 下标 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4</a:t>
            </a:r>
            <a:r>
              <a:t> -&gt; 下标 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1</a:t>
            </a:r>
            <a:r>
              <a:t> -&gt; 下标 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3 </a:t>
            </a:r>
          </a:p>
        </p:txBody>
      </p:sp>
      <p:sp>
        <p:nvSpPr>
          <p:cNvPr id="202" name="文本"/>
          <p:cNvSpPr txBox="1"/>
          <p:nvPr/>
        </p:nvSpPr>
        <p:spPr>
          <a:xfrm>
            <a:off x="11830050" y="6597650"/>
            <a:ext cx="723901" cy="520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0" grpId="1"/>
      <p:bldP build="whole" bldLvl="1" animBg="1" rev="0" advAuto="0" spid="201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搜索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pc="-149" sz="7480"/>
            </a:lvl1pPr>
          </a:lstStyle>
          <a:p>
            <a:pPr/>
            <a:r>
              <a:t>搜索</a:t>
            </a:r>
          </a:p>
        </p:txBody>
      </p:sp>
      <p:pic>
        <p:nvPicPr>
          <p:cNvPr id="205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78300" y="1859775"/>
            <a:ext cx="16027400" cy="11582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搜索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pc="-149" sz="7480"/>
            </a:lvl1pPr>
          </a:lstStyle>
          <a:p>
            <a:pPr/>
            <a:r>
              <a:t>搜索</a:t>
            </a:r>
          </a:p>
        </p:txBody>
      </p:sp>
      <p:sp>
        <p:nvSpPr>
          <p:cNvPr id="208" name="DFS(深度优先搜索)  —单打独斗…"/>
          <p:cNvSpPr txBox="1"/>
          <p:nvPr>
            <p:ph type="body" idx="4294967295"/>
          </p:nvPr>
        </p:nvSpPr>
        <p:spPr>
          <a:xfrm>
            <a:off x="1206500" y="2729994"/>
            <a:ext cx="21971000" cy="8256012"/>
          </a:xfrm>
          <a:prstGeom prst="rect">
            <a:avLst/>
          </a:prstGeom>
        </p:spPr>
        <p:txBody>
          <a:bodyPr/>
          <a:lstStyle/>
          <a:p>
            <a:pPr/>
            <a:r>
              <a:t>DFS(深度优先搜索)  —单打独斗</a:t>
            </a:r>
          </a:p>
          <a:p>
            <a:pPr/>
            <a:r>
              <a:t>BFS(广度优先搜索)  — 齐头并进</a:t>
            </a:r>
          </a:p>
          <a:p>
            <a:pPr lvl="1"/>
            <a:r>
              <a:t>BFS 最短路径，空间复杂度高(需要保存队列)</a:t>
            </a:r>
          </a:p>
        </p:txBody>
      </p:sp>
      <p:pic>
        <p:nvPicPr>
          <p:cNvPr id="209" name="0_miG6xdyYzdvrB67S.gif" descr="0_miG6xdyYzdvrB67S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09937" y="6434934"/>
            <a:ext cx="13707291" cy="7132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看看 2 出现的个数"/>
          <p:cNvSpPr txBox="1"/>
          <p:nvPr>
            <p:ph type="ctrTitle"/>
          </p:nvPr>
        </p:nvSpPr>
        <p:spPr>
          <a:xfrm>
            <a:off x="1206498" y="-1426606"/>
            <a:ext cx="21971004" cy="4648201"/>
          </a:xfrm>
          <a:prstGeom prst="rect">
            <a:avLst/>
          </a:prstGeom>
        </p:spPr>
        <p:txBody>
          <a:bodyPr/>
          <a:lstStyle/>
          <a:p>
            <a:pPr/>
            <a:r>
              <a:t>看看 2 出现的个数</a:t>
            </a:r>
          </a:p>
        </p:txBody>
      </p:sp>
      <p:sp>
        <p:nvSpPr>
          <p:cNvPr id="212" name="编写一个方法，计算从 0 到 n (含 n) 中数字 2 出现的次数。…"/>
          <p:cNvSpPr txBox="1"/>
          <p:nvPr>
            <p:ph type="subTitle" sz="half" idx="1"/>
          </p:nvPr>
        </p:nvSpPr>
        <p:spPr>
          <a:xfrm>
            <a:off x="1206500" y="5306496"/>
            <a:ext cx="21971000" cy="5685739"/>
          </a:xfrm>
          <a:prstGeom prst="rect">
            <a:avLst/>
          </a:prstGeom>
        </p:spPr>
        <p:txBody>
          <a:bodyPr/>
          <a:lstStyle/>
          <a:p>
            <a:pPr defTabSz="784225">
              <a:defRPr sz="5225"/>
            </a:pPr>
            <a:r>
              <a:t>编写一个方法，计算从 0 到 n (含 n) 中数字 2 出现的次数。</a:t>
            </a:r>
          </a:p>
          <a:p>
            <a:pPr defTabSz="784225">
              <a:defRPr sz="5225"/>
            </a:pPr>
            <a:r>
              <a:t>示例:</a:t>
            </a:r>
          </a:p>
          <a:p>
            <a:pPr defTabSz="784225">
              <a:defRPr sz="5225"/>
            </a:pPr>
          </a:p>
          <a:p>
            <a:pPr defTabSz="784225">
              <a:defRPr sz="5225"/>
            </a:pPr>
            <a:r>
              <a:t>        输入: 25</a:t>
            </a:r>
          </a:p>
          <a:p>
            <a:pPr defTabSz="784225">
              <a:defRPr sz="5225"/>
            </a:pPr>
            <a:r>
              <a:t>        输出: 9</a:t>
            </a:r>
          </a:p>
          <a:p>
            <a:pPr defTabSz="784225">
              <a:defRPr sz="5225"/>
            </a:pPr>
            <a:r>
              <a:t>        解释: (2, 12, 20, 21, 22, 23, 24, 25)(注意 22 应该算作两次)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暴力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pc="-149" sz="7480"/>
            </a:lvl1pPr>
          </a:lstStyle>
          <a:p>
            <a:pPr/>
            <a:r>
              <a:t>暴力</a:t>
            </a:r>
          </a:p>
        </p:txBody>
      </p:sp>
      <p:pic>
        <p:nvPicPr>
          <p:cNvPr id="215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4079" y="1763606"/>
            <a:ext cx="12891311" cy="105892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数学归纳法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pc="-149" sz="7480"/>
            </a:lvl1pPr>
          </a:lstStyle>
          <a:p>
            <a:pPr/>
            <a:r>
              <a:t>数学归纳法</a:t>
            </a:r>
          </a:p>
        </p:txBody>
      </p:sp>
      <p:pic>
        <p:nvPicPr>
          <p:cNvPr id="218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98467" y="2468688"/>
            <a:ext cx="17187066" cy="87786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数学归纳法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pc="-149" sz="7480"/>
            </a:lvl1pPr>
          </a:lstStyle>
          <a:p>
            <a:pPr/>
            <a:r>
              <a:t>数学归纳法</a:t>
            </a:r>
          </a:p>
        </p:txBody>
      </p:sp>
      <p:pic>
        <p:nvPicPr>
          <p:cNvPr id="221" name="644841602490287_.pic_hd.jpg" descr="644841602490287_.pic_h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9950" y="3013214"/>
            <a:ext cx="20773567" cy="76895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解答"/>
          <p:cNvSpPr txBox="1"/>
          <p:nvPr/>
        </p:nvSpPr>
        <p:spPr>
          <a:xfrm>
            <a:off x="1085411" y="951220"/>
            <a:ext cx="19431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解答</a:t>
            </a:r>
          </a:p>
        </p:txBody>
      </p:sp>
      <p:pic>
        <p:nvPicPr>
          <p:cNvPr id="155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53563" y="2141546"/>
            <a:ext cx="11379201" cy="980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数学归纳法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pc="-149" sz="7480"/>
            </a:lvl1pPr>
          </a:lstStyle>
          <a:p>
            <a:pPr/>
            <a:r>
              <a:t>数学归纳法</a:t>
            </a:r>
          </a:p>
        </p:txBody>
      </p:sp>
      <p:pic>
        <p:nvPicPr>
          <p:cNvPr id="224" name="644831602490287_.pic_hd.jpg" descr="644831602490287_.pic_h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0436" y="2381594"/>
            <a:ext cx="19621775" cy="109264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数学归纳法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pc="-149" sz="7480"/>
            </a:lvl1pPr>
          </a:lstStyle>
          <a:p>
            <a:pPr/>
            <a:r>
              <a:t>数学归纳法</a:t>
            </a:r>
          </a:p>
        </p:txBody>
      </p:sp>
      <p:pic>
        <p:nvPicPr>
          <p:cNvPr id="227" name="644851602490287_.pic_hd.jpg" descr="644851602490287_.pic_h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7756817" y="-2580488"/>
            <a:ext cx="7077775" cy="20175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数学归纳法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pc="-149" sz="7480"/>
            </a:lvl1pPr>
          </a:lstStyle>
          <a:p>
            <a:pPr/>
            <a:r>
              <a:t>数学归纳法</a:t>
            </a:r>
          </a:p>
        </p:txBody>
      </p:sp>
      <p:pic>
        <p:nvPicPr>
          <p:cNvPr id="230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9736" y="2711803"/>
            <a:ext cx="17187065" cy="8778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数学归纳法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pc="-149" sz="7480"/>
            </a:lvl1pPr>
          </a:lstStyle>
          <a:p>
            <a:pPr/>
            <a:r>
              <a:t>数学归纳法</a:t>
            </a:r>
          </a:p>
        </p:txBody>
      </p:sp>
      <p:sp>
        <p:nvSpPr>
          <p:cNvPr id="233" name="取完模剩下的是 超出整百的部分：0 - 99…"/>
          <p:cNvSpPr txBox="1"/>
          <p:nvPr/>
        </p:nvSpPr>
        <p:spPr>
          <a:xfrm>
            <a:off x="2484527" y="7622730"/>
            <a:ext cx="16093383" cy="375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317500" algn="l" defTabSz="457200">
              <a:lnSpc>
                <a:spcPts val="6700"/>
              </a:lnSpc>
              <a:spcBef>
                <a:spcPts val="400"/>
              </a:spcBef>
              <a:buClr>
                <a:srgbClr val="595959"/>
              </a:buClr>
              <a:buSzPct val="123000"/>
              <a:buFont typeface="Times-Roman"/>
              <a:buChar char="•"/>
              <a:defRPr sz="40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取完模剩下的是 超出整百的部分：0 - 99</a:t>
            </a:r>
          </a:p>
          <a:p>
            <a:pPr marL="457200" indent="-317500" algn="l" defTabSz="457200">
              <a:lnSpc>
                <a:spcPts val="6700"/>
              </a:lnSpc>
              <a:spcBef>
                <a:spcPts val="400"/>
              </a:spcBef>
              <a:buClr>
                <a:srgbClr val="595959"/>
              </a:buClr>
              <a:buSzPct val="123000"/>
              <a:buFont typeface="Times-Roman"/>
              <a:buChar char="•"/>
              <a:defRPr sz="40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对于 0 - 19：在 **十位** 上面没有贡献</a:t>
            </a:r>
          </a:p>
          <a:p>
            <a:pPr marL="457200" indent="-317500" algn="l" defTabSz="457200">
              <a:lnSpc>
                <a:spcPts val="6700"/>
              </a:lnSpc>
              <a:spcBef>
                <a:spcPts val="400"/>
              </a:spcBef>
              <a:buClr>
                <a:srgbClr val="595959"/>
              </a:buClr>
              <a:buSzPct val="123000"/>
              <a:buFont typeface="Times-Roman"/>
              <a:buChar char="•"/>
              <a:defRPr sz="40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对于 20 - 29：每一个都有贡献，并且最多是 10(i)  个额外的 2</a:t>
            </a:r>
          </a:p>
          <a:p>
            <a:pPr marL="457200" indent="-317500" algn="l" defTabSz="457200">
              <a:lnSpc>
                <a:spcPts val="6700"/>
              </a:lnSpc>
              <a:spcBef>
                <a:spcPts val="400"/>
              </a:spcBef>
              <a:buClr>
                <a:srgbClr val="595959"/>
              </a:buClr>
              <a:buSzPct val="123000"/>
              <a:buFont typeface="Times-Roman"/>
              <a:buChar char="•"/>
              <a:defRPr sz="40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对于 30 - 99：和 ↑情况一致</a:t>
            </a:r>
          </a:p>
        </p:txBody>
      </p:sp>
      <p:sp>
        <p:nvSpPr>
          <p:cNvPr id="234" name="min(max(n % divider - 2 * I + 1, 0), i)"/>
          <p:cNvSpPr txBox="1"/>
          <p:nvPr/>
        </p:nvSpPr>
        <p:spPr>
          <a:xfrm>
            <a:off x="2692935" y="3558273"/>
            <a:ext cx="18602438" cy="195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6200">
                <a:solidFill>
                  <a:srgbClr val="C41A16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min(max(n</a:t>
            </a:r>
            <a:r>
              <a:rPr>
                <a:solidFill>
                  <a:srgbClr val="595959"/>
                </a:solidFill>
              </a:rPr>
              <a:t> </a:t>
            </a:r>
            <a:r>
              <a:t>%</a:t>
            </a:r>
            <a:r>
              <a:rPr>
                <a:solidFill>
                  <a:srgbClr val="595959"/>
                </a:solidFill>
              </a:rPr>
              <a:t> </a:t>
            </a:r>
            <a:r>
              <a:t>divider</a:t>
            </a:r>
            <a:r>
              <a:rPr>
                <a:solidFill>
                  <a:srgbClr val="595959"/>
                </a:solidFill>
              </a:rPr>
              <a:t> </a:t>
            </a:r>
            <a:r>
              <a:rPr>
                <a:solidFill>
                  <a:srgbClr val="1C00CF"/>
                </a:solidFill>
              </a:rPr>
              <a:t>-</a:t>
            </a:r>
            <a:r>
              <a:rPr>
                <a:solidFill>
                  <a:srgbClr val="595959"/>
                </a:solidFill>
              </a:rPr>
              <a:t> </a:t>
            </a:r>
            <a:r>
              <a:t>2 * I</a:t>
            </a:r>
            <a:r>
              <a:rPr>
                <a:solidFill>
                  <a:srgbClr val="595959"/>
                </a:solidFill>
              </a:rPr>
              <a:t> </a:t>
            </a:r>
            <a:r>
              <a:t>+</a:t>
            </a:r>
            <a:r>
              <a:rPr>
                <a:solidFill>
                  <a:srgbClr val="595959"/>
                </a:solidFill>
              </a:rPr>
              <a:t> </a:t>
            </a:r>
            <a:r>
              <a:rPr>
                <a:solidFill>
                  <a:srgbClr val="1C00CF"/>
                </a:solidFill>
              </a:rPr>
              <a:t>1</a:t>
            </a:r>
            <a:r>
              <a:t>,</a:t>
            </a:r>
            <a:r>
              <a:rPr>
                <a:solidFill>
                  <a:srgbClr val="595959"/>
                </a:solidFill>
              </a:rPr>
              <a:t> </a:t>
            </a:r>
            <a:r>
              <a:rPr>
                <a:solidFill>
                  <a:srgbClr val="1C00CF"/>
                </a:solidFill>
              </a:rPr>
              <a:t>0</a:t>
            </a:r>
            <a:r>
              <a:t>),</a:t>
            </a:r>
            <a:r>
              <a:rPr>
                <a:solidFill>
                  <a:srgbClr val="595959"/>
                </a:solidFill>
              </a:rPr>
              <a:t> </a:t>
            </a:r>
            <a:r>
              <a:t>i)</a:t>
            </a:r>
            <a:endParaRPr>
              <a:solidFill>
                <a:srgbClr val="595959"/>
              </a:solidFill>
            </a:endParaRPr>
          </a:p>
        </p:txBody>
      </p:sp>
      <p:pic>
        <p:nvPicPr>
          <p:cNvPr id="235" name="线条 线条" descr="线条 线条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39710" y="4709506"/>
            <a:ext cx="10908886" cy="228601"/>
          </a:xfrm>
          <a:prstGeom prst="rect">
            <a:avLst/>
          </a:prstGeom>
        </p:spPr>
      </p:pic>
      <p:sp>
        <p:nvSpPr>
          <p:cNvPr id="237" name="举例 i=10, divider=100, n = 133"/>
          <p:cNvSpPr txBox="1"/>
          <p:nvPr/>
        </p:nvSpPr>
        <p:spPr>
          <a:xfrm>
            <a:off x="2642255" y="5759718"/>
            <a:ext cx="9450277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3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举例 i=10, divider=100, n = 133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3" grpId="2"/>
      <p:bldP build="whole" bldLvl="1" animBg="1" rev="0" advAuto="0" spid="23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最大的数字"/>
          <p:cNvSpPr txBox="1"/>
          <p:nvPr>
            <p:ph type="ctrTitle"/>
          </p:nvPr>
        </p:nvSpPr>
        <p:spPr>
          <a:xfrm>
            <a:off x="1206498" y="-1426606"/>
            <a:ext cx="21971004" cy="4648201"/>
          </a:xfrm>
          <a:prstGeom prst="rect">
            <a:avLst/>
          </a:prstGeom>
        </p:spPr>
        <p:txBody>
          <a:bodyPr/>
          <a:lstStyle/>
          <a:p>
            <a:pPr/>
            <a:r>
              <a:t>最大的数字</a:t>
            </a:r>
          </a:p>
        </p:txBody>
      </p:sp>
      <p:sp>
        <p:nvSpPr>
          <p:cNvPr id="240" name="给定长度分别为 m 和 n 的两个数组，其元素由 0-9 构成，表示两个自然数各位上的数字。现在从这两个数组中选出 k (k &lt;= m + n) 个数字拼接成一个新的数，要求从同一个数组中取出的数字保持其在原数组中的相对顺序。 求满足该条件的最大数。结果返回一个表示该最大数的长度为 k 的数组。 示例 1:…"/>
          <p:cNvSpPr txBox="1"/>
          <p:nvPr>
            <p:ph type="subTitle" idx="1"/>
          </p:nvPr>
        </p:nvSpPr>
        <p:spPr>
          <a:xfrm>
            <a:off x="1206500" y="3530860"/>
            <a:ext cx="22101051" cy="9364207"/>
          </a:xfrm>
          <a:prstGeom prst="rect">
            <a:avLst/>
          </a:prstGeom>
        </p:spPr>
        <p:txBody>
          <a:bodyPr/>
          <a:lstStyle/>
          <a:p>
            <a:pPr defTabSz="726440">
              <a:defRPr sz="4840"/>
            </a:pPr>
            <a:r>
              <a:t>给定长度分别为 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m 和 n </a:t>
            </a:r>
            <a:r>
              <a:t>的两个数组，其元素由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 0-9</a:t>
            </a:r>
            <a:r>
              <a:rPr>
                <a:solidFill>
                  <a:schemeClr val="accent4">
                    <a:hueOff val="-476017"/>
                    <a:lumOff val="-10042"/>
                  </a:schemeClr>
                </a:solidFill>
              </a:rPr>
              <a:t> </a:t>
            </a:r>
            <a:r>
              <a:t>构成，表示两个自然数各位上的数字。现在从这两个数组中选出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 k (k &lt;= m + n) </a:t>
            </a:r>
            <a:r>
              <a:t>个数字拼接成一个新的数，要求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从同一个数组中取出的数字保持其在原数组中的相对顺序</a:t>
            </a:r>
            <a:r>
              <a:t>。 求满足该条件的最大数。结果返回一个表示该最大数的长度为 k 的数组。</a:t>
            </a:r>
            <a:br/>
            <a:r>
              <a:t>示例 1:</a:t>
            </a:r>
          </a:p>
          <a:p>
            <a:pPr defTabSz="726440">
              <a:defRPr sz="4840"/>
            </a:pPr>
            <a:r>
              <a:t>       输入:</a:t>
            </a:r>
          </a:p>
          <a:p>
            <a:pPr defTabSz="726440">
              <a:defRPr sz="4840"/>
            </a:pPr>
            <a:r>
              <a:t>       nums1 = [3, 4, 6, 5]</a:t>
            </a:r>
          </a:p>
          <a:p>
            <a:pPr defTabSz="726440">
              <a:defRPr sz="4840"/>
            </a:pPr>
            <a:r>
              <a:t>       nums2 = [9, 1, 2, 5, 8, 3]</a:t>
            </a:r>
          </a:p>
          <a:p>
            <a:pPr defTabSz="726440">
              <a:defRPr sz="4840"/>
            </a:pPr>
            <a:r>
              <a:t>       k = 5</a:t>
            </a:r>
          </a:p>
          <a:p>
            <a:pPr defTabSz="726440">
              <a:defRPr sz="4840"/>
            </a:pPr>
            <a:r>
              <a:t>       输出:</a:t>
            </a:r>
          </a:p>
          <a:p>
            <a:pPr defTabSz="726440">
              <a:defRPr sz="4840"/>
            </a:pPr>
            <a:r>
              <a:t>       [9, 8, 6, 5, 3]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思路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pc="-149" sz="7480"/>
            </a:lvl1pPr>
          </a:lstStyle>
          <a:p>
            <a:pPr/>
            <a:r>
              <a:t>思路</a:t>
            </a:r>
          </a:p>
        </p:txBody>
      </p:sp>
      <p:sp>
        <p:nvSpPr>
          <p:cNvPr id="243" name="分别找出两个数组从1到k的最大序列组合…"/>
          <p:cNvSpPr txBox="1"/>
          <p:nvPr>
            <p:ph type="body" idx="1"/>
          </p:nvPr>
        </p:nvSpPr>
        <p:spPr>
          <a:xfrm>
            <a:off x="1206500" y="2729994"/>
            <a:ext cx="21971000" cy="8256012"/>
          </a:xfrm>
          <a:prstGeom prst="rect">
            <a:avLst/>
          </a:prstGeom>
        </p:spPr>
        <p:txBody>
          <a:bodyPr/>
          <a:lstStyle/>
          <a:p>
            <a:pPr/>
            <a:r>
              <a:t>分别找出两个数组从1到k的最大序列组合</a:t>
            </a:r>
          </a:p>
          <a:p>
            <a:pPr/>
            <a:r>
              <a:t>穷举上述两个数组的组合找出最大值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代码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pc="-149" sz="7480"/>
            </a:lvl1pPr>
          </a:lstStyle>
          <a:p>
            <a:pPr/>
            <a:r>
              <a:t>代码</a:t>
            </a:r>
          </a:p>
        </p:txBody>
      </p:sp>
      <p:pic>
        <p:nvPicPr>
          <p:cNvPr id="246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36523" y="-495095"/>
            <a:ext cx="18111018" cy="264258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思路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pc="-149" sz="7480"/>
            </a:lvl1pPr>
          </a:lstStyle>
          <a:p>
            <a:pPr/>
            <a:r>
              <a:t>思路</a:t>
            </a:r>
          </a:p>
        </p:txBody>
      </p:sp>
      <p:pic>
        <p:nvPicPr>
          <p:cNvPr id="249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7475" y="5501091"/>
            <a:ext cx="7239001" cy="792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964165" y="5501091"/>
            <a:ext cx="7239001" cy="7924801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示例：nums1 = [3, 4, 6, 5]   nums2 = [9, 1, 2, 5, 8, 3]  k = 5"/>
          <p:cNvSpPr txBox="1"/>
          <p:nvPr/>
        </p:nvSpPr>
        <p:spPr>
          <a:xfrm>
            <a:off x="1297461" y="3090724"/>
            <a:ext cx="18489180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4200"/>
            </a:pPr>
            <a:r>
              <a:t>示例：nums1 = [3, 4, 6, 5]</a:t>
            </a:r>
            <a:r>
              <a:rPr>
                <a:solidFill>
                  <a:srgbClr val="000000"/>
                </a:solidFill>
              </a:rPr>
              <a:t>   </a:t>
            </a:r>
            <a:r>
              <a:t>nums2 = [9, 1, 2, 5, 8, 3]</a:t>
            </a:r>
            <a:r>
              <a:rPr>
                <a:solidFill>
                  <a:srgbClr val="000000"/>
                </a:solidFill>
              </a:rPr>
              <a:t>  </a:t>
            </a:r>
            <a:r>
              <a:t>k = 5</a:t>
            </a:r>
          </a:p>
        </p:txBody>
      </p:sp>
      <p:pic>
        <p:nvPicPr>
          <p:cNvPr id="252" name="线条 线条" descr="线条 线条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496408">
            <a:off x="5014958" y="9771986"/>
            <a:ext cx="13119485" cy="76201"/>
          </a:xfrm>
          <a:prstGeom prst="rect">
            <a:avLst/>
          </a:prstGeom>
        </p:spPr>
      </p:pic>
      <p:pic>
        <p:nvPicPr>
          <p:cNvPr id="254" name="线条 线条" descr="线条 线条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79525">
            <a:off x="5329947" y="9771986"/>
            <a:ext cx="13083797" cy="76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Class="exit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2" dur="1000" fill="hold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8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9" grpId="1"/>
      <p:bldP build="whole" bldLvl="1" animBg="1" rev="0" advAuto="0" spid="250" grpId="2"/>
      <p:bldP build="whole" bldLvl="1" animBg="1" rev="0" advAuto="0" spid="252" grpId="4"/>
      <p:bldP build="whole" bldLvl="1" animBg="1" rev="0" advAuto="0" spid="254" grpId="5"/>
      <p:bldP build="whole" bldLvl="1" animBg="1" rev="0" advAuto="0" spid="252" grpId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代码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pc="-149" sz="7480"/>
            </a:lvl1pPr>
          </a:lstStyle>
          <a:p>
            <a:pPr/>
            <a:r>
              <a:t>代码</a:t>
            </a:r>
          </a:p>
        </p:txBody>
      </p:sp>
      <p:pic>
        <p:nvPicPr>
          <p:cNvPr id="258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42142" y="-77906"/>
            <a:ext cx="18111018" cy="26425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圆角矩形 圆角矩形" descr="圆角矩形 圆角矩形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66577" y="2369049"/>
            <a:ext cx="13699176" cy="7537543"/>
          </a:xfrm>
          <a:prstGeom prst="rect">
            <a:avLst/>
          </a:prstGeom>
        </p:spPr>
      </p:pic>
      <p:pic>
        <p:nvPicPr>
          <p:cNvPr id="261" name="圆角矩形 圆角矩形" descr="圆角矩形 圆角矩形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07295" y="5141920"/>
            <a:ext cx="15154697" cy="8140018"/>
          </a:xfrm>
          <a:prstGeom prst="rect">
            <a:avLst/>
          </a:prstGeom>
        </p:spPr>
      </p:pic>
      <p:pic>
        <p:nvPicPr>
          <p:cNvPr id="263" name="圆角矩形 圆角矩形" descr="圆角矩形 圆角矩形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38816" y="5437294"/>
            <a:ext cx="15131135" cy="784464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1" dur="200" fill="hold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0000 -0.860031" origin="layout" pathEditMode="relative">
                                      <p:cBhvr>
                                        <p:cTn id="15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xit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3" dur="200" fill="hold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path" nodeType="afterEffect" presetSubtype="0" presetID="-1" grpId="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-0.000000 -0.860031 L -0.000000 -0.266373" origin="layout" pathEditMode="relative">
                                      <p:cBhvr>
                                        <p:cTn id="27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xit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5" dur="200" fill="hold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9" grpId="2"/>
      <p:bldP build="whole" bldLvl="1" animBg="1" rev="0" advAuto="0" spid="261" grpId="5"/>
      <p:bldP build="whole" bldLvl="1" animBg="1" rev="0" advAuto="0" spid="263" grpId="7"/>
      <p:bldP build="whole" bldLvl="1" animBg="1" rev="0" advAuto="0" spid="263" grpId="8"/>
      <p:bldP build="whole" bldLvl="1" animBg="1" rev="0" advAuto="0" spid="261" grpId="4"/>
      <p:bldP build="whole" bldLvl="1" animBg="1" rev="0" advAuto="0" spid="259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qrcode (18).jpg" descr="qrcode (18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40800" y="4898165"/>
            <a:ext cx="6502400" cy="6502401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谢谢大家"/>
          <p:cNvSpPr txBox="1"/>
          <p:nvPr/>
        </p:nvSpPr>
        <p:spPr>
          <a:xfrm>
            <a:off x="9027974" y="2503227"/>
            <a:ext cx="6328052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7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谢谢大家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动态规划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pc="-149" sz="7480"/>
            </a:lvl1pPr>
          </a:lstStyle>
          <a:p>
            <a:pPr/>
            <a:r>
              <a:t>动态规划</a:t>
            </a:r>
          </a:p>
        </p:txBody>
      </p:sp>
      <p:sp>
        <p:nvSpPr>
          <p:cNvPr id="158" name="重叠子问题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重叠子问题</a:t>
            </a:r>
          </a:p>
          <a:p>
            <a:pPr/>
            <a:r>
              <a:t>最优子结构</a:t>
            </a:r>
          </a:p>
          <a:p>
            <a:pPr/>
            <a:r>
              <a:t>状态转移方程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方程"/>
          <p:cNvSpPr txBox="1"/>
          <p:nvPr/>
        </p:nvSpPr>
        <p:spPr>
          <a:xfrm>
            <a:off x="6023698" y="2646235"/>
            <a:ext cx="12890760" cy="206281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6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6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6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6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6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6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{</m:t>
                  </m:r>
                  <m:m>
                    <m:mPr>
                      <m:ctrlPr>
                        <a:rPr xmlns:a="http://schemas.openxmlformats.org/drawingml/2006/main" sz="66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</m:ctrlPr>
                      <m:baseJc m:val="center"/>
                      <m:plcHide m:val="on"/>
                      <m:mcs>
                        <m:mc>
                          <m:mcPr>
                            <m:count m:val="2"/>
                            <m:mcJc m:val="center"/>
                          </m:mcPr>
                        </m:mc>
                      </m:mcs>
                    </m:mPr>
                    <m:mr>
                      <m:e>
                        <m:phant>
                          <m:phantPr>
                            <m:ctrlPr>
                              <a:rPr xmlns:a="http://schemas.openxmlformats.org/drawingml/2006/main" sz="6600" i="1">
                                <a:solidFill>
                                  <a:srgbClr val="5E5E5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  <m:show m:val="off"/>
                          </m:phantPr>
                          <m:e>
                            <m:r>
                              <a:rPr xmlns:a="http://schemas.openxmlformats.org/drawingml/2006/main" sz="6600" i="1">
                                <a:solidFill>
                                  <a:srgbClr val="5E5E5E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</m:e>
                        </m:phant>
                        <m:r>
                          <a:rPr xmlns:a="http://schemas.openxmlformats.org/drawingml/2006/main" sz="660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e>
                        <m:r>
                          <a:rPr xmlns:a="http://schemas.openxmlformats.org/drawingml/2006/main" sz="660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xmlns:a="http://schemas.openxmlformats.org/drawingml/2006/main" sz="660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660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mr>
                    <m:mr>
                      <m:e>
                        <m:phant>
                          <m:phantPr>
                            <m:ctrlPr>
                              <a:rPr xmlns:a="http://schemas.openxmlformats.org/drawingml/2006/main" sz="6600" i="1">
                                <a:solidFill>
                                  <a:srgbClr val="5E5E5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  <m:show m:val="off"/>
                          </m:phantPr>
                          <m:e>
                            <m:r>
                              <a:rPr xmlns:a="http://schemas.openxmlformats.org/drawingml/2006/main" sz="6600" i="1">
                                <a:solidFill>
                                  <a:srgbClr val="5E5E5E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</m:e>
                        </m:phant>
                        <m:r>
                          <a:rPr xmlns:a="http://schemas.openxmlformats.org/drawingml/2006/main" sz="660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xmlns:a="http://schemas.openxmlformats.org/drawingml/2006/main" sz="660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xmlns:a="http://schemas.openxmlformats.org/drawingml/2006/main" sz="660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xmlns:a="http://schemas.openxmlformats.org/drawingml/2006/main" sz="660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a:rPr xmlns:a="http://schemas.openxmlformats.org/drawingml/2006/main" sz="660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xmlns:a="http://schemas.openxmlformats.org/drawingml/2006/main" sz="660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xmlns:a="http://schemas.openxmlformats.org/drawingml/2006/main" sz="660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xmlns:a="http://schemas.openxmlformats.org/drawingml/2006/main" sz="660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xmlns:a="http://schemas.openxmlformats.org/drawingml/2006/main" sz="660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xmlns:a="http://schemas.openxmlformats.org/drawingml/2006/main" sz="660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xmlns:a="http://schemas.openxmlformats.org/drawingml/2006/main" sz="660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a:rPr xmlns:a="http://schemas.openxmlformats.org/drawingml/2006/main" sz="660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xmlns:a="http://schemas.openxmlformats.org/drawingml/2006/main" sz="660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e>
                        <m:r>
                          <a:rPr xmlns:a="http://schemas.openxmlformats.org/drawingml/2006/main" sz="660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xmlns:a="http://schemas.openxmlformats.org/drawingml/2006/main" sz="660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xmlns:a="http://schemas.openxmlformats.org/drawingml/2006/main" sz="660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mr>
                  </m:m>
                </m:oMath>
              </m:oMathPara>
            </a14:m>
            <a:endParaRPr sz="6600">
              <a:solidFill>
                <a:srgbClr val="5E5E5E"/>
              </a:solidFill>
            </a:endParaRPr>
          </a:p>
        </p:txBody>
      </p:sp>
      <p:sp>
        <p:nvSpPr>
          <p:cNvPr id="161" name="状态转移方程"/>
          <p:cNvSpPr txBox="1"/>
          <p:nvPr/>
        </p:nvSpPr>
        <p:spPr>
          <a:xfrm>
            <a:off x="1085411" y="951220"/>
            <a:ext cx="43815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状态转移方程</a:t>
            </a:r>
          </a:p>
        </p:txBody>
      </p:sp>
      <p:pic>
        <p:nvPicPr>
          <p:cNvPr id="162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35600" y="6186289"/>
            <a:ext cx="13512800" cy="7518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重叠子问题"/>
          <p:cNvSpPr txBox="1"/>
          <p:nvPr/>
        </p:nvSpPr>
        <p:spPr>
          <a:xfrm>
            <a:off x="1085411" y="951220"/>
            <a:ext cx="37719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重叠子问题</a:t>
            </a:r>
          </a:p>
        </p:txBody>
      </p:sp>
      <p:pic>
        <p:nvPicPr>
          <p:cNvPr id="165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18748" y="3068283"/>
            <a:ext cx="18305245" cy="10296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18748" y="3068283"/>
            <a:ext cx="18305245" cy="10296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clickEffect" presetID="9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"/>
                                      </p:to>
                                    </p:set>
                                    <p:animEffect filter="image" prLst="opacity: 0.00; ">
                                      <p:cBhvr>
                                        <p:cTn id="7" dur="indefinite" fill="hold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重叠子问题"/>
          <p:cNvSpPr txBox="1"/>
          <p:nvPr/>
        </p:nvSpPr>
        <p:spPr>
          <a:xfrm>
            <a:off x="1085411" y="951220"/>
            <a:ext cx="37719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重叠子问题</a:t>
            </a:r>
          </a:p>
        </p:txBody>
      </p:sp>
      <p:pic>
        <p:nvPicPr>
          <p:cNvPr id="169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1238" y="2237978"/>
            <a:ext cx="16306801" cy="1117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重叠子问题"/>
          <p:cNvSpPr txBox="1"/>
          <p:nvPr/>
        </p:nvSpPr>
        <p:spPr>
          <a:xfrm>
            <a:off x="1085411" y="951220"/>
            <a:ext cx="37719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重叠子问题</a:t>
            </a:r>
          </a:p>
        </p:txBody>
      </p:sp>
      <p:pic>
        <p:nvPicPr>
          <p:cNvPr id="172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9372" y="3090170"/>
            <a:ext cx="16256001" cy="9144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重叠子问题"/>
          <p:cNvSpPr txBox="1"/>
          <p:nvPr/>
        </p:nvSpPr>
        <p:spPr>
          <a:xfrm>
            <a:off x="1085411" y="951220"/>
            <a:ext cx="37719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重叠子问题</a:t>
            </a:r>
          </a:p>
        </p:txBody>
      </p:sp>
      <p:pic>
        <p:nvPicPr>
          <p:cNvPr id="175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2982" y="3290787"/>
            <a:ext cx="16256001" cy="9144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重叠子问题"/>
          <p:cNvSpPr txBox="1"/>
          <p:nvPr/>
        </p:nvSpPr>
        <p:spPr>
          <a:xfrm>
            <a:off x="1085411" y="951220"/>
            <a:ext cx="37719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重叠子问题</a:t>
            </a:r>
          </a:p>
        </p:txBody>
      </p:sp>
      <p:pic>
        <p:nvPicPr>
          <p:cNvPr id="178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53563" y="2141546"/>
            <a:ext cx="11379201" cy="980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